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2" r:id="rId2"/>
    <p:sldId id="263"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CC00"/>
    <a:srgbClr val="FFCC66"/>
    <a:srgbClr val="FFFF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0"/>
    <p:restoredTop sz="95122" autoAdjust="0"/>
  </p:normalViewPr>
  <p:slideViewPr>
    <p:cSldViewPr>
      <p:cViewPr>
        <p:scale>
          <a:sx n="130" d="100"/>
          <a:sy n="130" d="100"/>
        </p:scale>
        <p:origin x="380" y="-263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A100DAB-99DC-47A6-8D2A-18E864ADC702}" type="datetimeFigureOut">
              <a:rPr kumimoji="1" lang="ja-JP" altLang="en-US" smtClean="0"/>
              <a:t>2023/10/17</a:t>
            </a:fld>
            <a:endParaRPr kumimoji="1" lang="ja-JP" altLang="en-US"/>
          </a:p>
        </p:txBody>
      </p:sp>
      <p:sp>
        <p:nvSpPr>
          <p:cNvPr id="1102"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37E7561-A90D-4BA2-B689-BF41494C0C8B}" type="slidenum">
              <a:rPr kumimoji="1" lang="ja-JP" altLang="en-US" smtClean="0"/>
              <a:t>‹#›</a:t>
            </a:fld>
            <a:endParaRPr kumimoji="1" lang="ja-JP" altLang="en-US"/>
          </a:p>
        </p:txBody>
      </p:sp>
    </p:spTree>
    <p:extLst>
      <p:ext uri="{BB962C8B-B14F-4D97-AF65-F5344CB8AC3E}">
        <p14:creationId xmlns:p14="http://schemas.microsoft.com/office/powerpoint/2010/main" val="547746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スライド イメージ プレースホルダー 1"/>
          <p:cNvSpPr>
            <a:spLocks noGrp="1" noRot="1" noChangeAspect="1"/>
          </p:cNvSpPr>
          <p:nvPr>
            <p:ph type="sldImg"/>
          </p:nvPr>
        </p:nvSpPr>
        <p:spPr/>
      </p:sp>
      <p:sp>
        <p:nvSpPr>
          <p:cNvPr id="1179" name="ノート プレースホルダー 2"/>
          <p:cNvSpPr>
            <a:spLocks noGrp="1"/>
          </p:cNvSpPr>
          <p:nvPr>
            <p:ph type="body" idx="1"/>
          </p:nvPr>
        </p:nvSpPr>
        <p:spPr/>
        <p:txBody>
          <a:bodyPr/>
          <a:lstStyle/>
          <a:p>
            <a:endParaRPr kumimoji="1" lang="ja-JP" altLang="en-US" dirty="0"/>
          </a:p>
        </p:txBody>
      </p:sp>
      <p:sp>
        <p:nvSpPr>
          <p:cNvPr id="1180" name="スライド番号プレースホルダー 3"/>
          <p:cNvSpPr>
            <a:spLocks noGrp="1"/>
          </p:cNvSpPr>
          <p:nvPr>
            <p:ph type="sldNum" sz="quarter" idx="5"/>
          </p:nvPr>
        </p:nvSpPr>
        <p:spPr/>
        <p:txBody>
          <a:bodyPr/>
          <a:lstStyle/>
          <a:p>
            <a:fld id="{337E7561-A90D-4BA2-B689-BF41494C0C8B}" type="slidenum">
              <a:rPr kumimoji="1" lang="ja-JP" altLang="en-US" smtClean="0"/>
              <a:t>1</a:t>
            </a:fld>
            <a:endParaRPr kumimoji="1" lang="ja-JP" altLang="en-US"/>
          </a:p>
        </p:txBody>
      </p:sp>
    </p:spTree>
    <p:extLst>
      <p:ext uri="{BB962C8B-B14F-4D97-AF65-F5344CB8AC3E}">
        <p14:creationId xmlns:p14="http://schemas.microsoft.com/office/powerpoint/2010/main" val="66575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3729037" y="529697"/>
            <a:ext cx="1157288" cy="1126807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60F6BA6B-4841-42C7-8D81-DA144D9EE4A8}" type="datetimeFigureOut">
              <a:rPr kumimoji="1" lang="ja-JP" altLang="en-US" smtClean="0"/>
              <a:pPr/>
              <a:t>2023/10/17</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3495DBBA-D0F9-4DF6-BF3D-6FB0D75606F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60F6BA6B-4841-42C7-8D81-DA144D9EE4A8}" type="datetimeFigureOut">
              <a:rPr kumimoji="1" lang="ja-JP" altLang="en-US" smtClean="0"/>
              <a:pPr/>
              <a:t>2023/10/17</a:t>
            </a:fld>
            <a:endParaRPr kumimoji="1" lang="ja-JP" altLang="en-US"/>
          </a:p>
        </p:txBody>
      </p:sp>
      <p:sp>
        <p:nvSpPr>
          <p:cNvPr id="1028"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495DBBA-D0F9-4DF6-BF3D-6FB0D75606F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7" name="Picture 2" descr="はむりん"/>
          <p:cNvPicPr>
            <a:picLocks noChangeAspect="1" noChangeArrowheads="1"/>
          </p:cNvPicPr>
          <p:nvPr/>
        </p:nvPicPr>
        <p:blipFill>
          <a:blip r:embed="rId3">
            <a:clrChange>
              <a:clrFrom>
                <a:srgbClr val="FDFDFD"/>
              </a:clrFrom>
              <a:clrTo>
                <a:srgbClr val="FDFDFD">
                  <a:alpha val="0"/>
                </a:srgbClr>
              </a:clrTo>
            </a:clrChange>
          </a:blip>
          <a:stretch>
            <a:fillRect/>
          </a:stretch>
        </p:blipFill>
        <p:spPr>
          <a:xfrm>
            <a:off x="260648" y="686908"/>
            <a:ext cx="1368152" cy="1945816"/>
          </a:xfrm>
          <a:prstGeom prst="rect">
            <a:avLst/>
          </a:prstGeom>
          <a:noFill/>
        </p:spPr>
      </p:pic>
      <p:sp>
        <p:nvSpPr>
          <p:cNvPr id="1108" name="正方形/長方形 6"/>
          <p:cNvSpPr/>
          <p:nvPr/>
        </p:nvSpPr>
        <p:spPr>
          <a:xfrm>
            <a:off x="189000" y="200472"/>
            <a:ext cx="6480000" cy="432000"/>
          </a:xfrm>
          <a:prstGeom prst="rect">
            <a:avLst/>
          </a:prstGeom>
          <a:solidFill>
            <a:srgbClr val="00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09" name="Rectangle 1"/>
          <p:cNvSpPr>
            <a:spLocks noChangeArrowheads="1"/>
          </p:cNvSpPr>
          <p:nvPr/>
        </p:nvSpPr>
        <p:spPr>
          <a:xfrm>
            <a:off x="1700808" y="704528"/>
            <a:ext cx="4752000" cy="1152000"/>
          </a:xfrm>
          <a:prstGeom prst="rect">
            <a:avLst/>
          </a:prstGeom>
          <a:noFill/>
          <a:ln w="9525">
            <a:noFill/>
            <a:miter lim="800000"/>
            <a:headEnd/>
            <a:tailEnd/>
          </a:ln>
          <a:effectLst/>
        </p:spPr>
        <p:txBody>
          <a:bodyPr vert="horz" wrap="square" lIns="91440" tIns="45720" rIns="91440" bIns="45720" numCol="1" anchor="ctr" anchorCtr="0" compatLnSpc="1">
            <a:prstTxWarp prst="textPlain">
              <a:avLst/>
            </a:prstTxWarp>
            <a:spAutoFit/>
          </a:bodyPr>
          <a:lstStyle/>
          <a:p>
            <a:pPr indent="304800" algn="ctr" fontAlgn="base">
              <a:spcBef>
                <a:spcPct val="0"/>
              </a:spcBef>
              <a:spcAft>
                <a:spcPct val="0"/>
              </a:spcAft>
            </a:pPr>
            <a:r>
              <a:rPr lang="ja-JP" altLang="en-US" sz="1600" b="1" dirty="0">
                <a:solidFill>
                  <a:schemeClr val="bg2">
                    <a:lumMod val="10000"/>
                  </a:schemeClr>
                </a:solidFill>
                <a:latin typeface="HG丸ｺﾞｼｯｸM-PRO" panose="020F0600000000000000" pitchFamily="50" charset="-128"/>
                <a:ea typeface="HG丸ｺﾞｼｯｸM-PRO" panose="020F0600000000000000" pitchFamily="50" charset="-128"/>
                <a:cs typeface="Times New Roman" pitchFamily="18" charset="0"/>
              </a:rPr>
              <a:t>羽村市生活支援</a:t>
            </a:r>
          </a:p>
          <a:p>
            <a:pPr indent="304800" algn="ctr" fontAlgn="base">
              <a:spcBef>
                <a:spcPct val="0"/>
              </a:spcBef>
              <a:spcAft>
                <a:spcPct val="0"/>
              </a:spcAft>
            </a:pPr>
            <a:r>
              <a:rPr lang="ja-JP" altLang="en-US" sz="1600" b="1" dirty="0">
                <a:solidFill>
                  <a:schemeClr val="bg2">
                    <a:lumMod val="10000"/>
                  </a:schemeClr>
                </a:solidFill>
                <a:latin typeface="HG丸ｺﾞｼｯｸM-PRO" panose="020F0600000000000000" pitchFamily="50" charset="-128"/>
                <a:ea typeface="HG丸ｺﾞｼｯｸM-PRO" panose="020F0600000000000000" pitchFamily="50" charset="-128"/>
                <a:cs typeface="Times New Roman" pitchFamily="18" charset="0"/>
              </a:rPr>
              <a:t>家事ヘルパー・家事サポーター</a:t>
            </a:r>
            <a:endParaRPr lang="en-US" altLang="ja-JP" sz="1600" b="1" dirty="0">
              <a:solidFill>
                <a:schemeClr val="bg2">
                  <a:lumMod val="10000"/>
                </a:schemeClr>
              </a:solidFill>
              <a:latin typeface="HG丸ｺﾞｼｯｸM-PRO" panose="020F0600000000000000" pitchFamily="50" charset="-128"/>
              <a:ea typeface="HG丸ｺﾞｼｯｸM-PRO" panose="020F0600000000000000" pitchFamily="50" charset="-128"/>
              <a:cs typeface="Times New Roman" pitchFamily="18" charset="0"/>
            </a:endParaRPr>
          </a:p>
          <a:p>
            <a:pPr indent="304800" algn="ctr" fontAlgn="base">
              <a:spcBef>
                <a:spcPct val="0"/>
              </a:spcBef>
              <a:spcAft>
                <a:spcPct val="0"/>
              </a:spcAft>
            </a:pPr>
            <a:r>
              <a:rPr lang="ja-JP" altLang="en-US" sz="1600" b="1" dirty="0">
                <a:solidFill>
                  <a:schemeClr val="bg2">
                    <a:lumMod val="10000"/>
                  </a:schemeClr>
                </a:solidFill>
                <a:latin typeface="HG丸ｺﾞｼｯｸM-PRO" panose="020F0600000000000000" pitchFamily="50" charset="-128"/>
                <a:ea typeface="HG丸ｺﾞｼｯｸM-PRO" panose="020F0600000000000000" pitchFamily="50" charset="-128"/>
                <a:cs typeface="Times New Roman" pitchFamily="18" charset="0"/>
              </a:rPr>
              <a:t>養成研修</a:t>
            </a:r>
            <a:r>
              <a:rPr lang="en-US" altLang="ja-JP" sz="1600" b="1" dirty="0">
                <a:solidFill>
                  <a:schemeClr val="bg2">
                    <a:lumMod val="10000"/>
                  </a:schemeClr>
                </a:solidFill>
                <a:latin typeface="HG丸ｺﾞｼｯｸM-PRO" panose="020F0600000000000000" pitchFamily="50" charset="-128"/>
                <a:ea typeface="HG丸ｺﾞｼｯｸM-PRO" panose="020F0600000000000000" pitchFamily="50" charset="-128"/>
                <a:cs typeface="Times New Roman" pitchFamily="18" charset="0"/>
              </a:rPr>
              <a:t> </a:t>
            </a:r>
            <a:r>
              <a:rPr lang="ja-JP" altLang="en-US" sz="1600" b="1" dirty="0">
                <a:solidFill>
                  <a:schemeClr val="bg2">
                    <a:lumMod val="10000"/>
                  </a:schemeClr>
                </a:solidFill>
                <a:latin typeface="HG丸ｺﾞｼｯｸM-PRO" panose="020F0600000000000000" pitchFamily="50" charset="-128"/>
                <a:ea typeface="HG丸ｺﾞｼｯｸM-PRO" panose="020F0600000000000000" pitchFamily="50" charset="-128"/>
                <a:cs typeface="Times New Roman" pitchFamily="18" charset="0"/>
              </a:rPr>
              <a:t>受講生募集</a:t>
            </a:r>
            <a:endParaRPr kumimoji="1" lang="ja-JP" sz="1600" b="1" i="0" u="none" strike="noStrike" cap="none" normalizeH="0" baseline="0" dirty="0">
              <a:ln>
                <a:noFill/>
              </a:ln>
              <a:solidFill>
                <a:schemeClr val="bg2">
                  <a:lumMod val="10000"/>
                </a:schemeClr>
              </a:solidFill>
              <a:effectLst/>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10" name="正方形/長方形 16"/>
          <p:cNvSpPr/>
          <p:nvPr/>
        </p:nvSpPr>
        <p:spPr>
          <a:xfrm>
            <a:off x="404664" y="3440832"/>
            <a:ext cx="5665762" cy="276106"/>
          </a:xfrm>
          <a:prstGeom prst="rect">
            <a:avLst/>
          </a:prstGeom>
        </p:spPr>
        <p:txBody>
          <a:bodyPr wrap="square">
            <a:prstTxWarp prst="textPlain">
              <a:avLst/>
            </a:prstTxWarp>
            <a:spAutoFit/>
          </a:bodyPr>
          <a:lstStyle/>
          <a:p>
            <a:r>
              <a:rPr lang="ja-JP" altLang="en-US" sz="1200" b="1" dirty="0">
                <a:latin typeface="HG丸ｺﾞｼｯｸM-PRO" panose="020F0600000000000000" pitchFamily="50" charset="-128"/>
                <a:ea typeface="HG丸ｺﾞｼｯｸM-PRO" panose="020F0600000000000000" pitchFamily="50" charset="-128"/>
              </a:rPr>
              <a:t>介護現場経営者・責任者・医師・大学教授が</a:t>
            </a:r>
            <a:r>
              <a:rPr lang="ja-JP" altLang="en-US" sz="1200" b="1" dirty="0">
                <a:solidFill>
                  <a:srgbClr val="C00000"/>
                </a:solidFill>
                <a:latin typeface="HG丸ｺﾞｼｯｸM-PRO" panose="020F0600000000000000" pitchFamily="50" charset="-128"/>
                <a:ea typeface="HG丸ｺﾞｼｯｸM-PRO" panose="020F0600000000000000" pitchFamily="50" charset="-128"/>
              </a:rPr>
              <a:t>講師を務めます！</a:t>
            </a:r>
            <a:endParaRPr lang="ja-JP" altLang="en-US" sz="1200" b="1" i="1" dirty="0">
              <a:solidFill>
                <a:srgbClr val="C00000"/>
              </a:solidFill>
              <a:latin typeface="HG丸ｺﾞｼｯｸM-PRO" panose="020F0600000000000000" pitchFamily="50" charset="-128"/>
              <a:ea typeface="HG丸ｺﾞｼｯｸM-PRO" panose="020F0600000000000000" pitchFamily="50" charset="-128"/>
            </a:endParaRPr>
          </a:p>
        </p:txBody>
      </p:sp>
      <p:sp>
        <p:nvSpPr>
          <p:cNvPr id="1111" name="正方形/長方形 17"/>
          <p:cNvSpPr/>
          <p:nvPr/>
        </p:nvSpPr>
        <p:spPr>
          <a:xfrm>
            <a:off x="1845183" y="3800872"/>
            <a:ext cx="4618370" cy="276106"/>
          </a:xfrm>
          <a:prstGeom prst="rect">
            <a:avLst/>
          </a:prstGeom>
        </p:spPr>
        <p:txBody>
          <a:bodyPr wrap="square">
            <a:prstTxWarp prst="textPlain">
              <a:avLst/>
            </a:prstTxWarp>
            <a:spAutoFit/>
          </a:bodyPr>
          <a:lstStyle/>
          <a:p>
            <a:r>
              <a:rPr lang="ja-JP" altLang="en-US" sz="1200" b="1" dirty="0">
                <a:solidFill>
                  <a:srgbClr val="C00000"/>
                </a:solidFill>
                <a:latin typeface="HG丸ｺﾞｼｯｸM-PRO" panose="020F0600000000000000" pitchFamily="50" charset="-128"/>
                <a:ea typeface="HG丸ｺﾞｼｯｸM-PRO" panose="020F0600000000000000" pitchFamily="50" charset="-128"/>
              </a:rPr>
              <a:t>介護の基礎</a:t>
            </a:r>
            <a:r>
              <a:rPr lang="ja-JP" altLang="en-US" sz="1200" b="1" dirty="0">
                <a:latin typeface="HG丸ｺﾞｼｯｸM-PRO" panose="020F0600000000000000" pitchFamily="50" charset="-128"/>
                <a:ea typeface="HG丸ｺﾞｼｯｸM-PRO" panose="020F0600000000000000" pitchFamily="50" charset="-128"/>
              </a:rPr>
              <a:t>が短期間で身に付く</a:t>
            </a:r>
            <a:r>
              <a:rPr lang="ja-JP" altLang="en-US" sz="1200" b="1" dirty="0">
                <a:solidFill>
                  <a:srgbClr val="C00000"/>
                </a:solidFill>
                <a:latin typeface="HG丸ｺﾞｼｯｸM-PRO" panose="020F0600000000000000" pitchFamily="50" charset="-128"/>
                <a:ea typeface="HG丸ｺﾞｼｯｸM-PRO" panose="020F0600000000000000" pitchFamily="50" charset="-128"/>
              </a:rPr>
              <a:t>カリキュラム</a:t>
            </a:r>
          </a:p>
        </p:txBody>
      </p:sp>
      <p:sp>
        <p:nvSpPr>
          <p:cNvPr id="1112" name="正方形/長方形 18"/>
          <p:cNvSpPr/>
          <p:nvPr/>
        </p:nvSpPr>
        <p:spPr>
          <a:xfrm>
            <a:off x="260648" y="200472"/>
            <a:ext cx="6408609" cy="400110"/>
          </a:xfrm>
          <a:prstGeom prst="rect">
            <a:avLst/>
          </a:prstGeom>
        </p:spPr>
        <p:txBody>
          <a:bodyPr wrap="square" anchor="b">
            <a:spAutoFit/>
          </a:bodyPr>
          <a:lstStyle/>
          <a:p>
            <a:r>
              <a:rPr lang="ja-JP" altLang="en-US" sz="2000" b="1" dirty="0">
                <a:solidFill>
                  <a:schemeClr val="bg1"/>
                </a:solidFill>
                <a:latin typeface="HG丸ｺﾞｼｯｸM-PRO" panose="020F0600000000000000" pitchFamily="50" charset="-128"/>
                <a:ea typeface="HG丸ｺﾞｼｯｸM-PRO" panose="020F0600000000000000" pitchFamily="50" charset="-128"/>
              </a:rPr>
              <a:t>スキマ時間を活かして、いつもの家事が仕事になる！</a:t>
            </a:r>
          </a:p>
        </p:txBody>
      </p:sp>
      <p:sp>
        <p:nvSpPr>
          <p:cNvPr id="1113" name="正方形/長方形 19"/>
          <p:cNvSpPr/>
          <p:nvPr/>
        </p:nvSpPr>
        <p:spPr>
          <a:xfrm>
            <a:off x="332656" y="2648744"/>
            <a:ext cx="4824536" cy="646331"/>
          </a:xfrm>
          <a:prstGeom prst="rect">
            <a:avLst/>
          </a:prstGeom>
        </p:spPr>
        <p:txBody>
          <a:bodyPr wrap="square">
            <a:spAutoFit/>
          </a:bodyPr>
          <a:lstStyle/>
          <a:p>
            <a:pPr lvl="0"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高齢者宅で家事をサポートするボランティアを養成する研修です。</a:t>
            </a:r>
          </a:p>
          <a:p>
            <a:pPr lvl="0"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あなた自身や、ご家族の介護に備えて、日常生活のちょっとした手助けや、やさしい対応が身に付きます。</a:t>
            </a:r>
          </a:p>
        </p:txBody>
      </p:sp>
      <p:sp>
        <p:nvSpPr>
          <p:cNvPr id="1114" name="正方形/長方形 3"/>
          <p:cNvSpPr/>
          <p:nvPr/>
        </p:nvSpPr>
        <p:spPr>
          <a:xfrm>
            <a:off x="188640" y="200472"/>
            <a:ext cx="6480720" cy="8784976"/>
          </a:xfrm>
          <a:prstGeom prst="rect">
            <a:avLst/>
          </a:prstGeom>
          <a:noFill/>
          <a:ln w="762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grpSp>
        <p:nvGrpSpPr>
          <p:cNvPr id="1115" name="グループ化 13"/>
          <p:cNvGrpSpPr/>
          <p:nvPr/>
        </p:nvGrpSpPr>
        <p:grpSpPr>
          <a:xfrm>
            <a:off x="332656" y="4116525"/>
            <a:ext cx="6192688" cy="1387896"/>
            <a:chOff x="332656" y="3277071"/>
            <a:chExt cx="6192688" cy="1387896"/>
          </a:xfrm>
        </p:grpSpPr>
        <p:sp>
          <p:nvSpPr>
            <p:cNvPr id="1116" name="正方形/長方形 66"/>
            <p:cNvSpPr/>
            <p:nvPr/>
          </p:nvSpPr>
          <p:spPr>
            <a:xfrm>
              <a:off x="476672" y="4212557"/>
              <a:ext cx="1872208" cy="430887"/>
            </a:xfrm>
            <a:prstGeom prst="rect">
              <a:avLst/>
            </a:prstGeom>
          </p:spPr>
          <p:txBody>
            <a:bodyPr wrap="square" anchor="ctr">
              <a:spAutoFit/>
            </a:bodyPr>
            <a:lstStyle/>
            <a:p>
              <a:r>
                <a:rPr lang="ja-JP" altLang="en-US" sz="500" dirty="0">
                  <a:latin typeface="HG丸ｺﾞｼｯｸM-PRO" panose="020F0600000000000000" pitchFamily="50" charset="-128"/>
                  <a:ea typeface="HG丸ｺﾞｼｯｸM-PRO" panose="020F0600000000000000" pitchFamily="50" charset="-128"/>
                </a:rPr>
                <a:t>株式会社Ｏｎｅ ｔｏ Ｏｎｅ福祉教育学院　代表取締役</a:t>
              </a:r>
              <a:endParaRPr lang="en-US" altLang="ja-JP" sz="500" dirty="0">
                <a:latin typeface="HG丸ｺﾞｼｯｸM-PRO" panose="020F0600000000000000" pitchFamily="50" charset="-128"/>
                <a:ea typeface="HG丸ｺﾞｼｯｸM-PRO" panose="020F0600000000000000" pitchFamily="50" charset="-128"/>
              </a:endParaRPr>
            </a:p>
            <a:p>
              <a:r>
                <a:rPr lang="ja-JP" altLang="en-US" sz="500" dirty="0">
                  <a:latin typeface="HG丸ｺﾞｼｯｸM-PRO" panose="020F0600000000000000" pitchFamily="50" charset="-128"/>
                  <a:ea typeface="HG丸ｺﾞｼｯｸM-PRO" panose="020F0600000000000000" pitchFamily="50" charset="-128"/>
                </a:rPr>
                <a:t>埼玉医科大学 客員教授</a:t>
              </a:r>
              <a:endParaRPr lang="en-US" altLang="ja-JP" sz="5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根津 良幸</a:t>
              </a:r>
              <a:r>
                <a:rPr lang="ja-JP" altLang="en-US" sz="1000" dirty="0">
                  <a:latin typeface="HG丸ｺﾞｼｯｸM-PRO" panose="020F0600000000000000" pitchFamily="50" charset="-128"/>
                  <a:ea typeface="HG丸ｺﾞｼｯｸM-PRO" panose="020F0600000000000000" pitchFamily="50" charset="-128"/>
                </a:rPr>
                <a:t>　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1117" name="正方形/長方形 68"/>
            <p:cNvSpPr/>
            <p:nvPr/>
          </p:nvSpPr>
          <p:spPr>
            <a:xfrm>
              <a:off x="2492896" y="4251028"/>
              <a:ext cx="1872208" cy="353943"/>
            </a:xfrm>
            <a:prstGeom prst="rect">
              <a:avLst/>
            </a:prstGeom>
          </p:spPr>
          <p:txBody>
            <a:bodyPr wrap="square" anchor="ctr">
              <a:spAutoFit/>
            </a:bodyPr>
            <a:lstStyle/>
            <a:p>
              <a:pPr algn="ctr"/>
              <a:r>
                <a:rPr lang="ja-JP" altLang="en-US" sz="500" dirty="0">
                  <a:latin typeface="HG丸ｺﾞｼｯｸM-PRO" panose="020F0600000000000000" pitchFamily="50" charset="-128"/>
                  <a:ea typeface="HG丸ｺﾞｼｯｸM-PRO" panose="020F0600000000000000" pitchFamily="50" charset="-128"/>
                </a:rPr>
                <a:t>埼玉医科大学 副医学部長</a:t>
              </a:r>
              <a:endParaRPr lang="en-US" altLang="ja-JP" sz="5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小山 政史</a:t>
              </a:r>
              <a:r>
                <a:rPr lang="ja-JP" altLang="en-US" sz="1000" dirty="0">
                  <a:latin typeface="HG丸ｺﾞｼｯｸM-PRO" panose="020F0600000000000000" pitchFamily="50" charset="-128"/>
                  <a:ea typeface="HG丸ｺﾞｼｯｸM-PRO" panose="020F0600000000000000" pitchFamily="50" charset="-128"/>
                </a:rPr>
                <a:t>　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1118" name="正方形/長方形 69"/>
            <p:cNvSpPr/>
            <p:nvPr/>
          </p:nvSpPr>
          <p:spPr>
            <a:xfrm>
              <a:off x="4437178" y="4212557"/>
              <a:ext cx="2016157" cy="430887"/>
            </a:xfrm>
            <a:prstGeom prst="rect">
              <a:avLst/>
            </a:prstGeom>
          </p:spPr>
          <p:txBody>
            <a:bodyPr wrap="square" anchor="ctr">
              <a:spAutoFit/>
            </a:bodyPr>
            <a:lstStyle/>
            <a:p>
              <a:pPr algn="ctr"/>
              <a:r>
                <a:rPr lang="ja-JP" altLang="en-US" sz="500" dirty="0">
                  <a:latin typeface="HG丸ｺﾞｼｯｸM-PRO" panose="020F0600000000000000" pitchFamily="50" charset="-128"/>
                  <a:ea typeface="HG丸ｺﾞｼｯｸM-PRO" panose="020F0600000000000000" pitchFamily="50" charset="-128"/>
                </a:rPr>
                <a:t>株式会社</a:t>
              </a:r>
              <a:r>
                <a:rPr lang="en-US" altLang="ja-JP" sz="500" dirty="0">
                  <a:latin typeface="HG丸ｺﾞｼｯｸM-PRO" panose="020F0600000000000000" pitchFamily="50" charset="-128"/>
                  <a:ea typeface="HG丸ｺﾞｼｯｸM-PRO" panose="020F0600000000000000" pitchFamily="50" charset="-128"/>
                </a:rPr>
                <a:t>One to One</a:t>
              </a:r>
              <a:r>
                <a:rPr lang="ja-JP" altLang="en-US" sz="500" dirty="0">
                  <a:latin typeface="HG丸ｺﾞｼｯｸM-PRO" panose="020F0600000000000000" pitchFamily="50" charset="-128"/>
                  <a:ea typeface="HG丸ｺﾞｼｯｸM-PRO" panose="020F0600000000000000" pitchFamily="50" charset="-128"/>
                </a:rPr>
                <a:t>福祉教育学院　講師育成指導部長</a:t>
              </a:r>
            </a:p>
            <a:p>
              <a:pPr algn="ctr"/>
              <a:r>
                <a:rPr lang="ja-JP" altLang="en-US" sz="500" dirty="0">
                  <a:latin typeface="HG丸ｺﾞｼｯｸM-PRO" panose="020F0600000000000000" pitchFamily="50" charset="-128"/>
                  <a:ea typeface="HG丸ｺﾞｼｯｸM-PRO" panose="020F0600000000000000" pitchFamily="50" charset="-128"/>
                </a:rPr>
                <a:t>元老人福祉施設 施設長</a:t>
              </a:r>
              <a:endParaRPr lang="en-US" altLang="ja-JP" sz="5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玉田 拡之</a:t>
              </a:r>
              <a:r>
                <a:rPr lang="ja-JP" altLang="en-US" sz="1000" dirty="0">
                  <a:latin typeface="HG丸ｺﾞｼｯｸM-PRO" panose="020F0600000000000000" pitchFamily="50" charset="-128"/>
                  <a:ea typeface="HG丸ｺﾞｼｯｸM-PRO" panose="020F0600000000000000" pitchFamily="50" charset="-128"/>
                </a:rPr>
                <a:t>　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1119" name="正方形/長方形 70"/>
            <p:cNvSpPr/>
            <p:nvPr/>
          </p:nvSpPr>
          <p:spPr>
            <a:xfrm>
              <a:off x="355526" y="3277071"/>
              <a:ext cx="3414534" cy="306884"/>
            </a:xfrm>
            <a:prstGeom prst="rect">
              <a:avLst/>
            </a:prstGeom>
          </p:spPr>
          <p:txBody>
            <a:bodyPr wrap="none">
              <a:spAutoFit/>
            </a:bodyPr>
            <a:lstStyle/>
            <a:p>
              <a:r>
                <a:rPr lang="ja-JP" altLang="en-US" sz="1400" dirty="0">
                  <a:latin typeface="HG丸ｺﾞｼｯｸM-PRO" panose="020F0600000000000000" pitchFamily="50" charset="-128"/>
                  <a:ea typeface="HG丸ｺﾞｼｯｸM-PRO" panose="020F0600000000000000" pitchFamily="50" charset="-128"/>
                  <a:cs typeface="Times New Roman" pitchFamily="18" charset="0"/>
                </a:rPr>
                <a:t>実体験に基づいた講義を担当する講師陣</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1120" name="正方形/長方形 10"/>
            <p:cNvSpPr/>
            <p:nvPr/>
          </p:nvSpPr>
          <p:spPr>
            <a:xfrm>
              <a:off x="332656" y="3306742"/>
              <a:ext cx="6192688" cy="1358225"/>
            </a:xfrm>
            <a:prstGeom prst="rect">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eaLnBrk="0" fontAlgn="base" hangingPunct="0">
                <a:spcBef>
                  <a:spcPct val="0"/>
                </a:spcBef>
                <a:spcAft>
                  <a:spcPct val="0"/>
                </a:spcAft>
              </a:pPr>
              <a:r>
                <a:rPr lang="en-US" altLang="ja-JP" sz="1200" dirty="0">
                  <a:solidFill>
                    <a:schemeClr val="tx1"/>
                  </a:solidFill>
                  <a:latin typeface="HG丸ｺﾞｼｯｸM-PRO" panose="020F0600000000000000" pitchFamily="50" charset="-128"/>
                  <a:ea typeface="HG丸ｺﾞｼｯｸM-PRO" panose="020F0600000000000000" pitchFamily="50" charset="-128"/>
                  <a:cs typeface="Times New Roman" pitchFamily="18" charset="0"/>
                </a:rPr>
                <a:t>	</a:t>
              </a:r>
            </a:p>
          </p:txBody>
        </p:sp>
        <p:sp>
          <p:nvSpPr>
            <p:cNvPr id="1121" name="円/楕円 77"/>
            <p:cNvSpPr/>
            <p:nvPr/>
          </p:nvSpPr>
          <p:spPr>
            <a:xfrm>
              <a:off x="2397961" y="3549056"/>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2" name="円/楕円 78"/>
            <p:cNvSpPr/>
            <p:nvPr/>
          </p:nvSpPr>
          <p:spPr>
            <a:xfrm>
              <a:off x="2397961" y="3621064"/>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3" name="円/楕円 79"/>
            <p:cNvSpPr/>
            <p:nvPr/>
          </p:nvSpPr>
          <p:spPr>
            <a:xfrm>
              <a:off x="2397961" y="3693072"/>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4" name="円/楕円 80"/>
            <p:cNvSpPr/>
            <p:nvPr/>
          </p:nvSpPr>
          <p:spPr>
            <a:xfrm>
              <a:off x="2397961" y="3765080"/>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5" name="円/楕円 81"/>
            <p:cNvSpPr/>
            <p:nvPr/>
          </p:nvSpPr>
          <p:spPr>
            <a:xfrm>
              <a:off x="2397961" y="3837088"/>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6" name="円/楕円 82"/>
            <p:cNvSpPr/>
            <p:nvPr/>
          </p:nvSpPr>
          <p:spPr>
            <a:xfrm>
              <a:off x="2397961" y="3909096"/>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7" name="円/楕円 83"/>
            <p:cNvSpPr/>
            <p:nvPr/>
          </p:nvSpPr>
          <p:spPr>
            <a:xfrm>
              <a:off x="2397961" y="3981104"/>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8" name="円/楕円 84"/>
            <p:cNvSpPr/>
            <p:nvPr/>
          </p:nvSpPr>
          <p:spPr>
            <a:xfrm>
              <a:off x="2397961" y="4053112"/>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29" name="円/楕円 85"/>
            <p:cNvSpPr/>
            <p:nvPr/>
          </p:nvSpPr>
          <p:spPr>
            <a:xfrm>
              <a:off x="2397961" y="4125120"/>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0" name="円/楕円 86"/>
            <p:cNvSpPr/>
            <p:nvPr/>
          </p:nvSpPr>
          <p:spPr>
            <a:xfrm>
              <a:off x="2397961" y="4197128"/>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1" name="円/楕円 87"/>
            <p:cNvSpPr/>
            <p:nvPr/>
          </p:nvSpPr>
          <p:spPr>
            <a:xfrm>
              <a:off x="2397961" y="4269136"/>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2" name="円/楕円 88"/>
            <p:cNvSpPr/>
            <p:nvPr/>
          </p:nvSpPr>
          <p:spPr>
            <a:xfrm>
              <a:off x="2397961" y="4341144"/>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3" name="円/楕円 89"/>
            <p:cNvSpPr/>
            <p:nvPr/>
          </p:nvSpPr>
          <p:spPr>
            <a:xfrm>
              <a:off x="2397961" y="4413152"/>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4" name="円/楕円 90"/>
            <p:cNvSpPr/>
            <p:nvPr/>
          </p:nvSpPr>
          <p:spPr>
            <a:xfrm>
              <a:off x="2397961" y="4485160"/>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5" name="円/楕円 91"/>
            <p:cNvSpPr/>
            <p:nvPr/>
          </p:nvSpPr>
          <p:spPr>
            <a:xfrm>
              <a:off x="2397961" y="4557168"/>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6" name="円/楕円 96"/>
            <p:cNvSpPr/>
            <p:nvPr/>
          </p:nvSpPr>
          <p:spPr>
            <a:xfrm>
              <a:off x="4414320" y="3549056"/>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7" name="円/楕円 97"/>
            <p:cNvSpPr/>
            <p:nvPr/>
          </p:nvSpPr>
          <p:spPr>
            <a:xfrm>
              <a:off x="4414320" y="3621064"/>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8" name="円/楕円 98"/>
            <p:cNvSpPr/>
            <p:nvPr/>
          </p:nvSpPr>
          <p:spPr>
            <a:xfrm>
              <a:off x="4414320" y="3693072"/>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39" name="円/楕円 99"/>
            <p:cNvSpPr/>
            <p:nvPr/>
          </p:nvSpPr>
          <p:spPr>
            <a:xfrm>
              <a:off x="4414320" y="3765080"/>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0" name="円/楕円 100"/>
            <p:cNvSpPr/>
            <p:nvPr/>
          </p:nvSpPr>
          <p:spPr>
            <a:xfrm>
              <a:off x="4414320" y="3837088"/>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1" name="円/楕円 101"/>
            <p:cNvSpPr/>
            <p:nvPr/>
          </p:nvSpPr>
          <p:spPr>
            <a:xfrm>
              <a:off x="4414320" y="3909096"/>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2" name="円/楕円 102"/>
            <p:cNvSpPr/>
            <p:nvPr/>
          </p:nvSpPr>
          <p:spPr>
            <a:xfrm>
              <a:off x="4414320" y="3981104"/>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3" name="円/楕円 103"/>
            <p:cNvSpPr/>
            <p:nvPr/>
          </p:nvSpPr>
          <p:spPr>
            <a:xfrm>
              <a:off x="4414320" y="4053112"/>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4" name="円/楕円 104"/>
            <p:cNvSpPr/>
            <p:nvPr/>
          </p:nvSpPr>
          <p:spPr>
            <a:xfrm>
              <a:off x="4414320" y="4125120"/>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5" name="円/楕円 105"/>
            <p:cNvSpPr/>
            <p:nvPr/>
          </p:nvSpPr>
          <p:spPr>
            <a:xfrm>
              <a:off x="4414320" y="4197128"/>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6" name="円/楕円 106"/>
            <p:cNvSpPr/>
            <p:nvPr/>
          </p:nvSpPr>
          <p:spPr>
            <a:xfrm>
              <a:off x="4414320" y="4269136"/>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7" name="円/楕円 107"/>
            <p:cNvSpPr/>
            <p:nvPr/>
          </p:nvSpPr>
          <p:spPr>
            <a:xfrm>
              <a:off x="4414320" y="4341144"/>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8" name="円/楕円 108"/>
            <p:cNvSpPr/>
            <p:nvPr/>
          </p:nvSpPr>
          <p:spPr>
            <a:xfrm>
              <a:off x="4414320" y="4413152"/>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49" name="円/楕円 109"/>
            <p:cNvSpPr/>
            <p:nvPr/>
          </p:nvSpPr>
          <p:spPr>
            <a:xfrm>
              <a:off x="4414320" y="4485160"/>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50" name="円/楕円 110"/>
            <p:cNvSpPr/>
            <p:nvPr/>
          </p:nvSpPr>
          <p:spPr>
            <a:xfrm>
              <a:off x="4414320" y="4557168"/>
              <a:ext cx="45719" cy="45719"/>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pic>
          <p:nvPicPr>
            <p:cNvPr id="1151" name="Picture 3"/>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Lst>
            </a:blip>
            <a:stretch>
              <a:fillRect/>
            </a:stretch>
          </p:blipFill>
          <p:spPr>
            <a:xfrm>
              <a:off x="5013176" y="3456000"/>
              <a:ext cx="864000" cy="864000"/>
            </a:xfrm>
            <a:prstGeom prst="ellipse">
              <a:avLst/>
            </a:prstGeom>
            <a:ln>
              <a:noFill/>
            </a:ln>
            <a:effectLst>
              <a:softEdge rad="112500"/>
            </a:effectLst>
          </p:spPr>
        </p:pic>
        <p:pic>
          <p:nvPicPr>
            <p:cNvPr id="1152" name="Picture 6"/>
            <p:cNvPicPr>
              <a:picLocks noChangeAspect="1" noChangeArrowheads="1"/>
            </p:cNvPicPr>
            <p:nvPr/>
          </p:nvPicPr>
          <p:blipFill>
            <a:blip r:embed="rId6"/>
            <a:stretch>
              <a:fillRect/>
            </a:stretch>
          </p:blipFill>
          <p:spPr>
            <a:xfrm>
              <a:off x="980824" y="3456000"/>
              <a:ext cx="864000" cy="864000"/>
            </a:xfrm>
            <a:prstGeom prst="ellipse">
              <a:avLst/>
            </a:prstGeom>
            <a:ln>
              <a:noFill/>
            </a:ln>
            <a:effectLst>
              <a:softEdge rad="112500"/>
            </a:effectLst>
          </p:spPr>
        </p:pic>
        <p:pic>
          <p:nvPicPr>
            <p:cNvPr id="1153" name="Picture 7"/>
            <p:cNvPicPr>
              <a:picLocks noChangeAspect="1" noChangeArrowheads="1"/>
            </p:cNvPicPr>
            <p:nvPr/>
          </p:nvPicPr>
          <p:blipFill>
            <a:blip r:embed="rId7"/>
            <a:stretch>
              <a:fillRect/>
            </a:stretch>
          </p:blipFill>
          <p:spPr>
            <a:xfrm>
              <a:off x="2996952" y="3456000"/>
              <a:ext cx="864000" cy="864000"/>
            </a:xfrm>
            <a:prstGeom prst="ellipse">
              <a:avLst/>
            </a:prstGeom>
            <a:ln>
              <a:noFill/>
            </a:ln>
            <a:effectLst>
              <a:softEdge rad="112500"/>
            </a:effectLst>
          </p:spPr>
        </p:pic>
      </p:grpSp>
      <p:sp>
        <p:nvSpPr>
          <p:cNvPr id="1155" name="正方形/長方形 11"/>
          <p:cNvSpPr/>
          <p:nvPr/>
        </p:nvSpPr>
        <p:spPr>
          <a:xfrm>
            <a:off x="2493176" y="272871"/>
            <a:ext cx="2520000" cy="368439"/>
          </a:xfrm>
          <a:prstGeom prst="rect">
            <a:avLst/>
          </a:prstGeom>
        </p:spPr>
        <p:txBody>
          <a:bodyPr wrap="square" anchor="b">
            <a:spAutoFit/>
          </a:bodyPr>
          <a:lstStyle/>
          <a:p>
            <a:endParaRPr/>
          </a:p>
        </p:txBody>
      </p:sp>
      <p:sp>
        <p:nvSpPr>
          <p:cNvPr id="1156" name="四角形: 角を丸くする 12"/>
          <p:cNvSpPr/>
          <p:nvPr/>
        </p:nvSpPr>
        <p:spPr>
          <a:xfrm>
            <a:off x="3213168" y="1961167"/>
            <a:ext cx="1728000" cy="576000"/>
          </a:xfrm>
          <a:prstGeom prst="roundRect">
            <a:avLst/>
          </a:prstGeom>
          <a:solidFill>
            <a:srgbClr val="0066FF"/>
          </a:solid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HG丸ｺﾞｼｯｸM-PRO" panose="020F0600000000000000" pitchFamily="50" charset="-128"/>
                <a:ea typeface="HG丸ｺﾞｼｯｸM-PRO" panose="020F0600000000000000" pitchFamily="50" charset="-128"/>
                <a:cs typeface="ＭＳ Ｐゴシック" pitchFamily="50" charset="-128"/>
              </a:rPr>
              <a:t>受講料</a:t>
            </a:r>
            <a:r>
              <a:rPr lang="ja-JP" altLang="en-US" sz="800" b="1" dirty="0">
                <a:solidFill>
                  <a:schemeClr val="bg1"/>
                </a:solidFill>
                <a:latin typeface="HG丸ｺﾞｼｯｸM-PRO" panose="020F0600000000000000" pitchFamily="50" charset="-128"/>
                <a:ea typeface="HG丸ｺﾞｼｯｸM-PRO" panose="020F0600000000000000" pitchFamily="50" charset="-128"/>
                <a:cs typeface="ＭＳ Ｐゴシック" pitchFamily="50" charset="-128"/>
              </a:rPr>
              <a:t> </a:t>
            </a:r>
            <a:r>
              <a:rPr kumimoji="1" lang="ja-JP" altLang="en-US" sz="2800" b="1" i="0" u="none" strike="noStrike" cap="none" normalizeH="0" baseline="0" dirty="0">
                <a:ln>
                  <a:noFill/>
                </a:ln>
                <a:solidFill>
                  <a:schemeClr val="bg1"/>
                </a:solidFill>
                <a:effectLst/>
                <a:latin typeface="HG丸ｺﾞｼｯｸM-PRO" panose="020F0600000000000000" pitchFamily="50" charset="-128"/>
                <a:ea typeface="HG丸ｺﾞｼｯｸM-PRO" panose="020F0600000000000000" pitchFamily="50" charset="-128"/>
                <a:cs typeface="ＭＳ Ｐゴシック" pitchFamily="50" charset="-128"/>
              </a:rPr>
              <a:t>無料</a:t>
            </a:r>
            <a:endParaRPr kumimoji="1" lang="ja-JP" altLang="ja-JP" sz="2800" b="1" i="0" u="none" strike="noStrike" cap="none" normalizeH="0" baseline="0" dirty="0">
              <a:ln>
                <a:noFill/>
              </a:ln>
              <a:solidFill>
                <a:schemeClr val="bg1"/>
              </a:solidFill>
              <a:effectLst/>
              <a:latin typeface="HG丸ｺﾞｼｯｸM-PRO" panose="020F0600000000000000" pitchFamily="50" charset="-128"/>
              <a:ea typeface="HG丸ｺﾞｼｯｸM-PRO" panose="020F0600000000000000" pitchFamily="50" charset="-128"/>
              <a:cs typeface="ＭＳ Ｐゴシック" pitchFamily="50" charset="-128"/>
            </a:endParaRPr>
          </a:p>
        </p:txBody>
      </p:sp>
      <p:pic>
        <p:nvPicPr>
          <p:cNvPr id="1157" name="図 14" descr="1244147.png"/>
          <p:cNvPicPr>
            <a:picLocks noChangeAspect="1"/>
          </p:cNvPicPr>
          <p:nvPr/>
        </p:nvPicPr>
        <p:blipFill>
          <a:blip r:embed="rId8"/>
          <a:stretch>
            <a:fillRect/>
          </a:stretch>
        </p:blipFill>
        <p:spPr>
          <a:xfrm>
            <a:off x="4941376" y="2500404"/>
            <a:ext cx="1728000" cy="735150"/>
          </a:xfrm>
          <a:prstGeom prst="rect">
            <a:avLst/>
          </a:prstGeom>
        </p:spPr>
      </p:pic>
      <p:sp>
        <p:nvSpPr>
          <p:cNvPr id="1158" name="正方形/長方形 21"/>
          <p:cNvSpPr/>
          <p:nvPr/>
        </p:nvSpPr>
        <p:spPr>
          <a:xfrm>
            <a:off x="549328" y="5630671"/>
            <a:ext cx="5832000" cy="276106"/>
          </a:xfrm>
          <a:prstGeom prst="rect">
            <a:avLst/>
          </a:prstGeom>
        </p:spPr>
        <p:txBody>
          <a:bodyPr wrap="square">
            <a:prstTxWarp prst="textPlain">
              <a:avLst/>
            </a:prstTxWarp>
            <a:spAutoFit/>
          </a:bodyPr>
          <a:lstStyle/>
          <a:p>
            <a:r>
              <a:rPr lang="ja-JP" altLang="en-US" sz="1200" b="1" dirty="0">
                <a:latin typeface="HG丸ｺﾞｼｯｸM-PRO" panose="020F0600000000000000" pitchFamily="50" charset="-128"/>
                <a:ea typeface="HG丸ｺﾞｼｯｸM-PRO" panose="020F0600000000000000" pitchFamily="50" charset="-128"/>
              </a:rPr>
              <a:t>講師の貴重な経験・体験が聞けて、楽しく学べます</a:t>
            </a:r>
          </a:p>
        </p:txBody>
      </p:sp>
      <p:grpSp>
        <p:nvGrpSpPr>
          <p:cNvPr id="1159" name="グループ化 25"/>
          <p:cNvGrpSpPr/>
          <p:nvPr/>
        </p:nvGrpSpPr>
        <p:grpSpPr>
          <a:xfrm>
            <a:off x="332656" y="6033120"/>
            <a:ext cx="6282654" cy="468008"/>
            <a:chOff x="332656" y="6033120"/>
            <a:chExt cx="6282654" cy="468008"/>
          </a:xfrm>
        </p:grpSpPr>
        <p:sp>
          <p:nvSpPr>
            <p:cNvPr id="1160" name="角丸四角形 53"/>
            <p:cNvSpPr/>
            <p:nvPr/>
          </p:nvSpPr>
          <p:spPr>
            <a:xfrm>
              <a:off x="332656" y="6033120"/>
              <a:ext cx="1224136" cy="360040"/>
            </a:xfrm>
            <a:prstGeom prst="roundRect">
              <a:avLst>
                <a:gd name="adj" fmla="val 50000"/>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日　時</a:t>
              </a:r>
            </a:p>
          </p:txBody>
        </p:sp>
        <p:sp>
          <p:nvSpPr>
            <p:cNvPr id="1161" name="正方形/長方形 24"/>
            <p:cNvSpPr/>
            <p:nvPr/>
          </p:nvSpPr>
          <p:spPr>
            <a:xfrm>
              <a:off x="1520524" y="6105128"/>
              <a:ext cx="5094786" cy="396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令和６年２月７日(水)、１４日(水)、２１日(水)</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600" dirty="0">
                  <a:solidFill>
                    <a:schemeClr val="tx1"/>
                  </a:solidFill>
                  <a:latin typeface="HG丸ｺﾞｼｯｸM-PRO" panose="020F0600000000000000" pitchFamily="50" charset="-128"/>
                  <a:ea typeface="HG丸ｺﾞｼｯｸM-PRO" panose="020F0600000000000000" pitchFamily="50" charset="-128"/>
                </a:rPr>
                <a:t>午前９時３０分～午後４時（全３日）</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1162" name="グループ化 26"/>
          <p:cNvGrpSpPr/>
          <p:nvPr/>
        </p:nvGrpSpPr>
        <p:grpSpPr>
          <a:xfrm>
            <a:off x="332656" y="6753200"/>
            <a:ext cx="6282654" cy="360040"/>
            <a:chOff x="332656" y="6033120"/>
            <a:chExt cx="6282654" cy="360040"/>
          </a:xfrm>
        </p:grpSpPr>
        <p:sp>
          <p:nvSpPr>
            <p:cNvPr id="1163" name="角丸四角形 53"/>
            <p:cNvSpPr/>
            <p:nvPr/>
          </p:nvSpPr>
          <p:spPr>
            <a:xfrm>
              <a:off x="332656" y="6033120"/>
              <a:ext cx="1224136" cy="360040"/>
            </a:xfrm>
            <a:prstGeom prst="roundRect">
              <a:avLst>
                <a:gd name="adj" fmla="val 50000"/>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会　場</a:t>
              </a:r>
            </a:p>
          </p:txBody>
        </p:sp>
        <p:sp>
          <p:nvSpPr>
            <p:cNvPr id="1164" name="正方形/長方形 34"/>
            <p:cNvSpPr/>
            <p:nvPr/>
          </p:nvSpPr>
          <p:spPr>
            <a:xfrm>
              <a:off x="1520524" y="6033160"/>
              <a:ext cx="5094786"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羽村市コミュニティーセンター２階 第一研修室</a:t>
              </a:r>
            </a:p>
          </p:txBody>
        </p:sp>
      </p:grpSp>
      <p:grpSp>
        <p:nvGrpSpPr>
          <p:cNvPr id="1165" name="グループ化 37"/>
          <p:cNvGrpSpPr/>
          <p:nvPr/>
        </p:nvGrpSpPr>
        <p:grpSpPr>
          <a:xfrm>
            <a:off x="314698" y="7337629"/>
            <a:ext cx="6282654" cy="360040"/>
            <a:chOff x="332656" y="6033120"/>
            <a:chExt cx="6282654" cy="360040"/>
          </a:xfrm>
        </p:grpSpPr>
        <p:sp>
          <p:nvSpPr>
            <p:cNvPr id="1166" name="角丸四角形 53"/>
            <p:cNvSpPr/>
            <p:nvPr/>
          </p:nvSpPr>
          <p:spPr>
            <a:xfrm>
              <a:off x="332656" y="6033120"/>
              <a:ext cx="1224136" cy="360040"/>
            </a:xfrm>
            <a:prstGeom prst="roundRect">
              <a:avLst>
                <a:gd name="adj" fmla="val 50000"/>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対　象</a:t>
              </a:r>
            </a:p>
          </p:txBody>
        </p:sp>
        <p:sp>
          <p:nvSpPr>
            <p:cNvPr id="1167" name="正方形/長方形 44"/>
            <p:cNvSpPr/>
            <p:nvPr/>
          </p:nvSpPr>
          <p:spPr>
            <a:xfrm>
              <a:off x="1520524" y="6033160"/>
              <a:ext cx="5094786"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市内で活動できる１８歳以上の方</a:t>
              </a:r>
            </a:p>
          </p:txBody>
        </p:sp>
      </p:grpSp>
      <p:grpSp>
        <p:nvGrpSpPr>
          <p:cNvPr id="1168" name="グループ化 49"/>
          <p:cNvGrpSpPr/>
          <p:nvPr/>
        </p:nvGrpSpPr>
        <p:grpSpPr>
          <a:xfrm>
            <a:off x="314698" y="7905328"/>
            <a:ext cx="6282654" cy="360040"/>
            <a:chOff x="332656" y="6033120"/>
            <a:chExt cx="6282654" cy="360040"/>
          </a:xfrm>
        </p:grpSpPr>
        <p:sp>
          <p:nvSpPr>
            <p:cNvPr id="1169" name="角丸四角形 53"/>
            <p:cNvSpPr/>
            <p:nvPr/>
          </p:nvSpPr>
          <p:spPr>
            <a:xfrm>
              <a:off x="332656" y="6033120"/>
              <a:ext cx="1224136" cy="360040"/>
            </a:xfrm>
            <a:prstGeom prst="roundRect">
              <a:avLst>
                <a:gd name="adj" fmla="val 50000"/>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定　員</a:t>
              </a:r>
            </a:p>
          </p:txBody>
        </p:sp>
        <p:sp>
          <p:nvSpPr>
            <p:cNvPr id="1170" name="正方形/長方形 54"/>
            <p:cNvSpPr/>
            <p:nvPr/>
          </p:nvSpPr>
          <p:spPr>
            <a:xfrm>
              <a:off x="1520524" y="6033160"/>
              <a:ext cx="5094786"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１０人</a:t>
              </a:r>
            </a:p>
          </p:txBody>
        </p:sp>
      </p:grpSp>
      <p:grpSp>
        <p:nvGrpSpPr>
          <p:cNvPr id="1171" name="グループ化 55"/>
          <p:cNvGrpSpPr/>
          <p:nvPr/>
        </p:nvGrpSpPr>
        <p:grpSpPr>
          <a:xfrm>
            <a:off x="314698" y="8481392"/>
            <a:ext cx="6353997" cy="360040"/>
            <a:chOff x="332656" y="6033120"/>
            <a:chExt cx="6100890" cy="360040"/>
          </a:xfrm>
        </p:grpSpPr>
        <p:sp>
          <p:nvSpPr>
            <p:cNvPr id="1172" name="角丸四角形 53"/>
            <p:cNvSpPr/>
            <p:nvPr/>
          </p:nvSpPr>
          <p:spPr>
            <a:xfrm>
              <a:off x="332656" y="6033120"/>
              <a:ext cx="1224136" cy="360040"/>
            </a:xfrm>
            <a:prstGeom prst="roundRect">
              <a:avLst>
                <a:gd name="adj" fmla="val 50000"/>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申込期間</a:t>
              </a:r>
            </a:p>
          </p:txBody>
        </p:sp>
        <p:sp>
          <p:nvSpPr>
            <p:cNvPr id="1173" name="正方形/長方形 61"/>
            <p:cNvSpPr/>
            <p:nvPr/>
          </p:nvSpPr>
          <p:spPr>
            <a:xfrm>
              <a:off x="1520537" y="6033160"/>
              <a:ext cx="4913009"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令和５年12月１日</a:t>
              </a:r>
              <a:r>
                <a:rPr kumimoji="1" lang="en-US" altLang="ja-JP" sz="1600"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 令和６年１月19日</a:t>
              </a:r>
              <a:r>
                <a:rPr kumimoji="1" lang="en-US" altLang="ja-JP" sz="1600"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まで</a:t>
              </a:r>
            </a:p>
          </p:txBody>
        </p:sp>
      </p:grpSp>
      <p:sp>
        <p:nvSpPr>
          <p:cNvPr id="1174" name="正方形/長方形 64"/>
          <p:cNvSpPr/>
          <p:nvPr/>
        </p:nvSpPr>
        <p:spPr>
          <a:xfrm>
            <a:off x="1435564" y="9134557"/>
            <a:ext cx="3987220" cy="645438"/>
          </a:xfrm>
          <a:prstGeom prst="rect">
            <a:avLst/>
          </a:prstGeom>
        </p:spPr>
        <p:txBody>
          <a:bodyPr wrap="square">
            <a:spAutoFit/>
          </a:bodyPr>
          <a:lstStyle/>
          <a:p>
            <a:pPr lvl="0" algn="ctr"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羽村市高齢福祉介護課　介護予防・地域支援係</a:t>
            </a:r>
          </a:p>
          <a:p>
            <a:pPr lvl="0" algn="ctr"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　０４２－５５５－１１１１　（内線１９７）</a:t>
            </a:r>
          </a:p>
          <a:p>
            <a:pPr lvl="0" algn="ctr"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土・日・祝日を除く、８：３０～１７：００</a:t>
            </a:r>
          </a:p>
        </p:txBody>
      </p:sp>
      <p:pic>
        <p:nvPicPr>
          <p:cNvPr id="1175" name="Picture 2" descr="はむりん"/>
          <p:cNvPicPr>
            <a:picLocks noChangeAspect="1" noChangeArrowheads="1"/>
          </p:cNvPicPr>
          <p:nvPr/>
        </p:nvPicPr>
        <p:blipFill>
          <a:blip r:embed="rId9">
            <a:clrChange>
              <a:clrFrom>
                <a:srgbClr val="FDFDFD"/>
              </a:clrFrom>
              <a:clrTo>
                <a:srgbClr val="FDFDFD">
                  <a:alpha val="0"/>
                </a:srgbClr>
              </a:clrTo>
            </a:clrChange>
          </a:blip>
          <a:stretch>
            <a:fillRect/>
          </a:stretch>
        </p:blipFill>
        <p:spPr>
          <a:xfrm>
            <a:off x="764704" y="9032814"/>
            <a:ext cx="558504" cy="794317"/>
          </a:xfrm>
          <a:prstGeom prst="rect">
            <a:avLst/>
          </a:prstGeom>
          <a:noFill/>
        </p:spPr>
      </p:pic>
      <p:pic>
        <p:nvPicPr>
          <p:cNvPr id="1176" name="Picture 2" descr="はむりん"/>
          <p:cNvPicPr>
            <a:picLocks noChangeAspect="1" noChangeArrowheads="1"/>
          </p:cNvPicPr>
          <p:nvPr/>
        </p:nvPicPr>
        <p:blipFill>
          <a:blip r:embed="rId10">
            <a:clrChange>
              <a:clrFrom>
                <a:srgbClr val="FDFDFD"/>
              </a:clrFrom>
              <a:clrTo>
                <a:srgbClr val="FDFDFD">
                  <a:alpha val="0"/>
                </a:srgbClr>
              </a:clrTo>
            </a:clrChange>
          </a:blip>
          <a:stretch>
            <a:fillRect/>
          </a:stretch>
        </p:blipFill>
        <p:spPr>
          <a:xfrm flipH="1">
            <a:off x="5535296" y="9026176"/>
            <a:ext cx="558000" cy="80709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 name="正方形/長方形 37"/>
          <p:cNvSpPr/>
          <p:nvPr/>
        </p:nvSpPr>
        <p:spPr>
          <a:xfrm>
            <a:off x="5877311" y="2504686"/>
            <a:ext cx="290077" cy="180889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家事サポーター研修</a:t>
            </a:r>
          </a:p>
        </p:txBody>
      </p:sp>
      <p:sp>
        <p:nvSpPr>
          <p:cNvPr id="1183" name="正方形/長方形 3"/>
          <p:cNvSpPr/>
          <p:nvPr/>
        </p:nvSpPr>
        <p:spPr>
          <a:xfrm>
            <a:off x="332656" y="344488"/>
            <a:ext cx="1728000" cy="576064"/>
          </a:xfrm>
          <a:prstGeom prst="rect">
            <a:avLst/>
          </a:prstGeom>
          <a:solidFill>
            <a:schemeClr val="accent5">
              <a:lumMod val="20000"/>
              <a:lumOff val="80000"/>
            </a:schemeClr>
          </a:solid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家事ヘルパー</a:t>
            </a:r>
          </a:p>
        </p:txBody>
      </p:sp>
      <p:sp>
        <p:nvSpPr>
          <p:cNvPr id="1184" name="正方形/長方形 7"/>
          <p:cNvSpPr/>
          <p:nvPr/>
        </p:nvSpPr>
        <p:spPr>
          <a:xfrm>
            <a:off x="2204864" y="344488"/>
            <a:ext cx="4320000" cy="576064"/>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訪問介護事業所が提供している身体介護を除く清掃・洗濯・買い物・調理などの日常生活支援を行います。</a:t>
            </a:r>
          </a:p>
        </p:txBody>
      </p:sp>
      <p:sp>
        <p:nvSpPr>
          <p:cNvPr id="1185" name="正方形/長方形 8"/>
          <p:cNvSpPr/>
          <p:nvPr/>
        </p:nvSpPr>
        <p:spPr>
          <a:xfrm>
            <a:off x="2204864" y="992560"/>
            <a:ext cx="4320000" cy="576064"/>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羽村市社会福祉協議会・羽村市シルバー人材センターにボランティアとして登録し、高齢者宅で清掃・洗濯・買い物・調理などの家事援助を行います。</a:t>
            </a:r>
          </a:p>
        </p:txBody>
      </p:sp>
      <p:sp>
        <p:nvSpPr>
          <p:cNvPr id="1186" name="正方形/長方形 9"/>
          <p:cNvSpPr/>
          <p:nvPr/>
        </p:nvSpPr>
        <p:spPr>
          <a:xfrm>
            <a:off x="321752" y="992560"/>
            <a:ext cx="1728000" cy="576064"/>
          </a:xfrm>
          <a:prstGeom prst="rect">
            <a:avLst/>
          </a:prstGeom>
          <a:solidFill>
            <a:schemeClr val="accent5">
              <a:lumMod val="20000"/>
              <a:lumOff val="80000"/>
            </a:schemeClr>
          </a:solid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家事サポーター</a:t>
            </a:r>
          </a:p>
        </p:txBody>
      </p:sp>
      <p:sp>
        <p:nvSpPr>
          <p:cNvPr id="1187" name="正方形/長方形 10"/>
          <p:cNvSpPr/>
          <p:nvPr/>
        </p:nvSpPr>
        <p:spPr>
          <a:xfrm>
            <a:off x="188640" y="200472"/>
            <a:ext cx="6480720" cy="8136904"/>
          </a:xfrm>
          <a:prstGeom prst="rect">
            <a:avLst/>
          </a:prstGeom>
          <a:noFill/>
          <a:ln w="762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88" name="テキスト ボックス 12"/>
          <p:cNvSpPr txBox="1"/>
          <p:nvPr/>
        </p:nvSpPr>
        <p:spPr>
          <a:xfrm>
            <a:off x="332656" y="1712640"/>
            <a:ext cx="1728000" cy="400110"/>
          </a:xfrm>
          <a:prstGeom prst="rect">
            <a:avLst/>
          </a:prstGeom>
          <a:noFill/>
        </p:spPr>
        <p:txBody>
          <a:bodyPr wrap="square">
            <a:spAutoFit/>
          </a:bodyPr>
          <a:lstStyle/>
          <a:p>
            <a:r>
              <a:rPr lang="ja-JP" altLang="en-US" sz="2000" b="1" dirty="0">
                <a:latin typeface="HG丸ｺﾞｼｯｸM-PRO" panose="020F0600000000000000" pitchFamily="50" charset="-128"/>
                <a:ea typeface="HG丸ｺﾞｼｯｸM-PRO" panose="020F0600000000000000" pitchFamily="50" charset="-128"/>
              </a:rPr>
              <a:t>カリキュラム</a:t>
            </a:r>
          </a:p>
        </p:txBody>
      </p:sp>
      <p:grpSp>
        <p:nvGrpSpPr>
          <p:cNvPr id="1189" name="グループ化 25"/>
          <p:cNvGrpSpPr/>
          <p:nvPr/>
        </p:nvGrpSpPr>
        <p:grpSpPr>
          <a:xfrm>
            <a:off x="2204864" y="2504792"/>
            <a:ext cx="3600400" cy="1152064"/>
            <a:chOff x="2177048" y="2216728"/>
            <a:chExt cx="3600400" cy="1152064"/>
          </a:xfrm>
        </p:grpSpPr>
        <p:sp>
          <p:nvSpPr>
            <p:cNvPr id="1190" name="正方形/長方形 13"/>
            <p:cNvSpPr/>
            <p:nvPr/>
          </p:nvSpPr>
          <p:spPr>
            <a:xfrm>
              <a:off x="2177448" y="2216728"/>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オリエンテーション</a:t>
              </a:r>
            </a:p>
          </p:txBody>
        </p:sp>
        <p:sp>
          <p:nvSpPr>
            <p:cNvPr id="1191" name="正方形/長方形 14"/>
            <p:cNvSpPr/>
            <p:nvPr/>
          </p:nvSpPr>
          <p:spPr>
            <a:xfrm>
              <a:off x="2177448" y="2504728"/>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介護現場の理解</a:t>
              </a:r>
            </a:p>
          </p:txBody>
        </p:sp>
        <p:sp>
          <p:nvSpPr>
            <p:cNvPr id="1192" name="正方形/長方形 15"/>
            <p:cNvSpPr/>
            <p:nvPr/>
          </p:nvSpPr>
          <p:spPr>
            <a:xfrm>
              <a:off x="2177448" y="2792760"/>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高齢者と健康</a:t>
              </a:r>
            </a:p>
          </p:txBody>
        </p:sp>
        <p:sp>
          <p:nvSpPr>
            <p:cNvPr id="1193" name="正方形/長方形 16"/>
            <p:cNvSpPr/>
            <p:nvPr/>
          </p:nvSpPr>
          <p:spPr>
            <a:xfrm>
              <a:off x="2177048" y="3080792"/>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認知症に伴う心と体の変化と日常生活　等</a:t>
              </a:r>
            </a:p>
          </p:txBody>
        </p:sp>
      </p:grpSp>
      <p:grpSp>
        <p:nvGrpSpPr>
          <p:cNvPr id="1194" name="グループ化 28"/>
          <p:cNvGrpSpPr/>
          <p:nvPr/>
        </p:nvGrpSpPr>
        <p:grpSpPr>
          <a:xfrm>
            <a:off x="2204864" y="4808984"/>
            <a:ext cx="3600000" cy="1152096"/>
            <a:chOff x="2132856" y="5313072"/>
            <a:chExt cx="3600000" cy="1152096"/>
          </a:xfrm>
        </p:grpSpPr>
        <p:sp>
          <p:nvSpPr>
            <p:cNvPr id="1195" name="正方形/長方形 20"/>
            <p:cNvSpPr/>
            <p:nvPr/>
          </p:nvSpPr>
          <p:spPr>
            <a:xfrm>
              <a:off x="2132856" y="5313072"/>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介護におけるコミュニケーション</a:t>
              </a:r>
            </a:p>
          </p:txBody>
        </p:sp>
        <p:sp>
          <p:nvSpPr>
            <p:cNvPr id="1196" name="正方形/長方形 21"/>
            <p:cNvSpPr/>
            <p:nvPr/>
          </p:nvSpPr>
          <p:spPr>
            <a:xfrm>
              <a:off x="2132856" y="5601104"/>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職業倫理</a:t>
              </a:r>
            </a:p>
          </p:txBody>
        </p:sp>
        <p:sp>
          <p:nvSpPr>
            <p:cNvPr id="1197" name="正方形/長方形 22"/>
            <p:cNvSpPr/>
            <p:nvPr/>
          </p:nvSpPr>
          <p:spPr>
            <a:xfrm>
              <a:off x="2132856" y="5889136"/>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個人情報保護</a:t>
              </a:r>
            </a:p>
          </p:txBody>
        </p:sp>
        <p:sp>
          <p:nvSpPr>
            <p:cNvPr id="1198" name="正方形/長方形 23"/>
            <p:cNvSpPr/>
            <p:nvPr/>
          </p:nvSpPr>
          <p:spPr>
            <a:xfrm>
              <a:off x="2132856" y="6177168"/>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介護職の安全　等</a:t>
              </a:r>
            </a:p>
          </p:txBody>
        </p:sp>
      </p:grpSp>
      <p:grpSp>
        <p:nvGrpSpPr>
          <p:cNvPr id="1199" name="グループ化 27"/>
          <p:cNvGrpSpPr/>
          <p:nvPr/>
        </p:nvGrpSpPr>
        <p:grpSpPr>
          <a:xfrm>
            <a:off x="2204368" y="3656856"/>
            <a:ext cx="3602128" cy="1152128"/>
            <a:chOff x="2176552" y="3512840"/>
            <a:chExt cx="3602128" cy="1152128"/>
          </a:xfrm>
        </p:grpSpPr>
        <p:sp>
          <p:nvSpPr>
            <p:cNvPr id="1200" name="正方形/長方形 17"/>
            <p:cNvSpPr/>
            <p:nvPr/>
          </p:nvSpPr>
          <p:spPr>
            <a:xfrm>
              <a:off x="2177048" y="3512840"/>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日常生活支援事業における生活支援</a:t>
              </a:r>
            </a:p>
          </p:txBody>
        </p:sp>
        <p:sp>
          <p:nvSpPr>
            <p:cNvPr id="1201" name="正方形/長方形 18"/>
            <p:cNvSpPr/>
            <p:nvPr/>
          </p:nvSpPr>
          <p:spPr>
            <a:xfrm>
              <a:off x="2176552" y="4232968"/>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高齢者の栄養・衣生活・居住環境への支援　等</a:t>
              </a:r>
            </a:p>
          </p:txBody>
        </p:sp>
        <p:sp>
          <p:nvSpPr>
            <p:cNvPr id="1202" name="正方形/長方形 19"/>
            <p:cNvSpPr/>
            <p:nvPr/>
          </p:nvSpPr>
          <p:spPr>
            <a:xfrm>
              <a:off x="2176552" y="3800808"/>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家族への支援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03" name="正方形/長方形 26"/>
            <p:cNvSpPr/>
            <p:nvPr/>
          </p:nvSpPr>
          <p:spPr>
            <a:xfrm>
              <a:off x="2178680" y="4376968"/>
              <a:ext cx="3600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204" name="正方形/長方形 29"/>
          <p:cNvSpPr/>
          <p:nvPr/>
        </p:nvSpPr>
        <p:spPr>
          <a:xfrm>
            <a:off x="476864" y="2504728"/>
            <a:ext cx="1728000" cy="1152000"/>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HG丸ｺﾞｼｯｸM-PRO" panose="020F0600000000000000" pitchFamily="50" charset="-128"/>
                <a:ea typeface="HG丸ｺﾞｼｯｸM-PRO" panose="020F0600000000000000" pitchFamily="50" charset="-128"/>
              </a:rPr>
              <a:t>２</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月</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７</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日（水）</a:t>
            </a:r>
          </a:p>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９：３０～１６：００</a:t>
            </a:r>
          </a:p>
        </p:txBody>
      </p:sp>
      <p:sp>
        <p:nvSpPr>
          <p:cNvPr id="1205" name="正方形/長方形 31"/>
          <p:cNvSpPr/>
          <p:nvPr/>
        </p:nvSpPr>
        <p:spPr>
          <a:xfrm>
            <a:off x="2205264" y="2216728"/>
            <a:ext cx="3600000" cy="288000"/>
          </a:xfrm>
          <a:prstGeom prst="rect">
            <a:avLst/>
          </a:prstGeom>
          <a:solidFill>
            <a:srgbClr val="0066FF"/>
          </a:solid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HG丸ｺﾞｼｯｸM-PRO" panose="020F0600000000000000" pitchFamily="50" charset="-128"/>
                <a:ea typeface="HG丸ｺﾞｼｯｸM-PRO" panose="020F0600000000000000" pitchFamily="50" charset="-128"/>
              </a:rPr>
              <a:t>内　容</a:t>
            </a:r>
            <a:endParaRPr kumimoji="1" lang="en-US" altLang="ja-JP"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06" name="正方形/長方形 32"/>
          <p:cNvSpPr/>
          <p:nvPr/>
        </p:nvSpPr>
        <p:spPr>
          <a:xfrm>
            <a:off x="476672" y="2216728"/>
            <a:ext cx="1728000" cy="288000"/>
          </a:xfrm>
          <a:prstGeom prst="rect">
            <a:avLst/>
          </a:prstGeom>
          <a:solidFill>
            <a:srgbClr val="0066FF"/>
          </a:solid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日　時</a:t>
            </a:r>
            <a:endParaRPr kumimoji="1" lang="en-US" altLang="ja-JP"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07" name="正方形/長方形 34"/>
          <p:cNvSpPr/>
          <p:nvPr/>
        </p:nvSpPr>
        <p:spPr>
          <a:xfrm>
            <a:off x="6237344" y="2504728"/>
            <a:ext cx="288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08" name="正方形/長方形 35"/>
          <p:cNvSpPr/>
          <p:nvPr/>
        </p:nvSpPr>
        <p:spPr>
          <a:xfrm>
            <a:off x="476368" y="3656856"/>
            <a:ext cx="1728000" cy="1152000"/>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HG丸ｺﾞｼｯｸM-PRO" panose="020F0600000000000000" pitchFamily="50" charset="-128"/>
                <a:ea typeface="HG丸ｺﾞｼｯｸM-PRO" panose="020F0600000000000000" pitchFamily="50" charset="-128"/>
              </a:rPr>
              <a:t>２</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月</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１４</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日（水）</a:t>
            </a:r>
          </a:p>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９：３０～１６：００</a:t>
            </a: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※家事サポーター研修</a:t>
            </a:r>
          </a:p>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　は１４時まで</a:t>
            </a:r>
          </a:p>
        </p:txBody>
      </p:sp>
      <p:sp>
        <p:nvSpPr>
          <p:cNvPr id="1209" name="正方形/長方形 36"/>
          <p:cNvSpPr/>
          <p:nvPr/>
        </p:nvSpPr>
        <p:spPr>
          <a:xfrm>
            <a:off x="476864" y="4808984"/>
            <a:ext cx="1728000" cy="1152000"/>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HG丸ｺﾞｼｯｸM-PRO" panose="020F0600000000000000" pitchFamily="50" charset="-128"/>
                <a:ea typeface="HG丸ｺﾞｼｯｸM-PRO" panose="020F0600000000000000" pitchFamily="50" charset="-128"/>
              </a:rPr>
              <a:t>２</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月２１日（水）</a:t>
            </a:r>
          </a:p>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９：３０～１６：００</a:t>
            </a:r>
          </a:p>
        </p:txBody>
      </p:sp>
      <p:sp>
        <p:nvSpPr>
          <p:cNvPr id="1210" name="正方形/長方形 39"/>
          <p:cNvSpPr/>
          <p:nvPr/>
        </p:nvSpPr>
        <p:spPr>
          <a:xfrm>
            <a:off x="6237344" y="2792792"/>
            <a:ext cx="288000" cy="28802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家事ヘルパー研修</a:t>
            </a:r>
          </a:p>
        </p:txBody>
      </p:sp>
      <p:sp>
        <p:nvSpPr>
          <p:cNvPr id="1211" name="正方形/長方形 40"/>
          <p:cNvSpPr/>
          <p:nvPr/>
        </p:nvSpPr>
        <p:spPr>
          <a:xfrm>
            <a:off x="6237344" y="5673080"/>
            <a:ext cx="288000" cy="28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12" name="矢印: 下 41"/>
          <p:cNvSpPr/>
          <p:nvPr/>
        </p:nvSpPr>
        <p:spPr>
          <a:xfrm flipV="1">
            <a:off x="5949328" y="2576752"/>
            <a:ext cx="144000" cy="144000"/>
          </a:xfrm>
          <a:prstGeom prst="downArrow">
            <a:avLst/>
          </a:prstGeom>
          <a:solidFill>
            <a:srgbClr val="0066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3" name="矢印: 下 42"/>
          <p:cNvSpPr/>
          <p:nvPr/>
        </p:nvSpPr>
        <p:spPr>
          <a:xfrm flipV="1">
            <a:off x="6309368" y="2576736"/>
            <a:ext cx="144000" cy="1008000"/>
          </a:xfrm>
          <a:prstGeom prst="downArrow">
            <a:avLst/>
          </a:prstGeom>
          <a:solidFill>
            <a:srgbClr val="0066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4" name="矢印: 下 43"/>
          <p:cNvSpPr/>
          <p:nvPr/>
        </p:nvSpPr>
        <p:spPr>
          <a:xfrm>
            <a:off x="5949312" y="4088824"/>
            <a:ext cx="143976" cy="144000"/>
          </a:xfrm>
          <a:prstGeom prst="downArrow">
            <a:avLst/>
          </a:prstGeom>
          <a:solidFill>
            <a:srgbClr val="0066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5" name="矢印: 下 44"/>
          <p:cNvSpPr/>
          <p:nvPr/>
        </p:nvSpPr>
        <p:spPr>
          <a:xfrm>
            <a:off x="6309392" y="4880992"/>
            <a:ext cx="143976" cy="1008000"/>
          </a:xfrm>
          <a:prstGeom prst="downArrow">
            <a:avLst/>
          </a:prstGeom>
          <a:solidFill>
            <a:srgbClr val="0066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6" name="正方形/長方形 46"/>
          <p:cNvSpPr/>
          <p:nvPr/>
        </p:nvSpPr>
        <p:spPr>
          <a:xfrm>
            <a:off x="2204864" y="2504728"/>
            <a:ext cx="3600000" cy="1152000"/>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217" name="正方形/長方形 47"/>
          <p:cNvSpPr/>
          <p:nvPr/>
        </p:nvSpPr>
        <p:spPr>
          <a:xfrm>
            <a:off x="2204864" y="3656984"/>
            <a:ext cx="3600000" cy="1152000"/>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218" name="正方形/長方形 48"/>
          <p:cNvSpPr/>
          <p:nvPr/>
        </p:nvSpPr>
        <p:spPr>
          <a:xfrm>
            <a:off x="2204864" y="4809112"/>
            <a:ext cx="3600000" cy="1152000"/>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219" name="正方形/長方形 49"/>
          <p:cNvSpPr/>
          <p:nvPr/>
        </p:nvSpPr>
        <p:spPr>
          <a:xfrm>
            <a:off x="404664" y="5961112"/>
            <a:ext cx="5112568" cy="461665"/>
          </a:xfrm>
          <a:prstGeom prst="rect">
            <a:avLst/>
          </a:prstGeom>
        </p:spPr>
        <p:txBody>
          <a:bodyPr wrap="square">
            <a:spAutoFit/>
          </a:bodyPr>
          <a:lstStyle/>
          <a:p>
            <a:pPr lvl="0"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各日１時間の昼休憩があります</a:t>
            </a:r>
          </a:p>
          <a:p>
            <a:pPr lvl="0"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３日間のうち９時間の研修が家事サポーター研修となります</a:t>
            </a:r>
          </a:p>
        </p:txBody>
      </p:sp>
      <p:sp>
        <p:nvSpPr>
          <p:cNvPr id="1220" name="正方形/長方形 51"/>
          <p:cNvSpPr/>
          <p:nvPr/>
        </p:nvSpPr>
        <p:spPr>
          <a:xfrm>
            <a:off x="477072" y="6537304"/>
            <a:ext cx="5904000" cy="1656056"/>
          </a:xfrm>
          <a:prstGeom prst="rect">
            <a:avLst/>
          </a:prstGeom>
          <a:noFill/>
          <a:ln>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その他</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〇この研修は家事をおこなうボランティアを養成することを目的としています。</a:t>
            </a: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〇昼食は各自で用意するか、近くのレストラン等をご利用ください。（研修会場での飲食は可能です。）</a:t>
            </a: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〇各研修の修了者は、「家事サポーター」又は「家事ヘルパー」として、市の台帳に登録されます。</a:t>
            </a: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〇従事者として働く場合は、事業所・協力団体（羽村市社会福祉協議会、羽村市シルバー人材センター）にも登録していただきます。</a:t>
            </a:r>
          </a:p>
          <a:p>
            <a:r>
              <a:rPr kumimoji="1" lang="ja-JP" altLang="en-US" sz="1000" b="1" dirty="0">
                <a:solidFill>
                  <a:schemeClr val="tx1"/>
                </a:solidFill>
                <a:latin typeface="HG丸ｺﾞｼｯｸM-PRO" panose="020F0600000000000000" pitchFamily="50" charset="-128"/>
                <a:ea typeface="HG丸ｺﾞｼｯｸM-PRO" panose="020F0600000000000000" pitchFamily="50" charset="-128"/>
              </a:rPr>
              <a:t>〇令和５年度末にフォローアップ研修を予定しています。</a:t>
            </a:r>
          </a:p>
        </p:txBody>
      </p:sp>
      <p:sp>
        <p:nvSpPr>
          <p:cNvPr id="1221" name="正方形/長方形 54"/>
          <p:cNvSpPr/>
          <p:nvPr/>
        </p:nvSpPr>
        <p:spPr>
          <a:xfrm>
            <a:off x="116632" y="8409384"/>
            <a:ext cx="6624736" cy="1260991"/>
          </a:xfrm>
          <a:prstGeom prst="rect">
            <a:avLst/>
          </a:prstGeom>
        </p:spPr>
        <p:txBody>
          <a:bodyPr wrap="square">
            <a:spAutoFit/>
          </a:bodyPr>
          <a:lstStyle/>
          <a:p>
            <a:pPr lvl="0" algn="ctr"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申込先　羽村市福祉健康部高齢福祉介護課 介護予防・地域支援係</a:t>
            </a:r>
          </a:p>
          <a:p>
            <a:pPr lvl="0" algn="ctr" eaLnBrk="0" fontAlgn="base" hangingPunct="0">
              <a:spcBef>
                <a:spcPct val="0"/>
              </a:spcBef>
              <a:spcAft>
                <a:spcPct val="0"/>
              </a:spcAft>
            </a:pPr>
            <a:r>
              <a:rPr lang="ja-JP" altLang="en-US" sz="1600" b="1" dirty="0">
                <a:latin typeface="HG丸ｺﾞｼｯｸM-PRO" panose="020F0600000000000000" pitchFamily="50" charset="-128"/>
                <a:ea typeface="HG丸ｺﾞｼｯｸM-PRO" panose="020F0600000000000000" pitchFamily="50" charset="-128"/>
                <a:cs typeface="Times New Roman" pitchFamily="18" charset="0"/>
              </a:rPr>
              <a:t>０４２－５５５－１１１１（内線１９７）</a:t>
            </a:r>
          </a:p>
          <a:p>
            <a:pPr lvl="0" algn="ctr" eaLnBrk="0" fontAlgn="base" hangingPunct="0">
              <a:spcBef>
                <a:spcPct val="0"/>
              </a:spcBef>
              <a:spcAft>
                <a:spcPct val="0"/>
              </a:spcAft>
            </a:pPr>
            <a:r>
              <a:rPr lang="en-US" altLang="ja-JP" sz="1200" dirty="0">
                <a:latin typeface="HG丸ｺﾞｼｯｸM-PRO" panose="020F0600000000000000" pitchFamily="50" charset="-128"/>
                <a:ea typeface="HG丸ｺﾞｼｯｸM-PRO" panose="020F0600000000000000" pitchFamily="50" charset="-128"/>
                <a:cs typeface="Times New Roman" pitchFamily="18" charset="0"/>
              </a:rPr>
              <a:t>s304200@city.hamura.tokyo.jp</a:t>
            </a:r>
          </a:p>
          <a:p>
            <a:pPr lvl="0" algn="ctr" eaLnBrk="0" fontAlgn="base" hangingPunct="0">
              <a:spcBef>
                <a:spcPct val="0"/>
              </a:spcBef>
              <a:spcAft>
                <a:spcPct val="0"/>
              </a:spcAft>
            </a:pPr>
            <a:r>
              <a:rPr lang="en-US" altLang="ja-JP" sz="1200" dirty="0">
                <a:latin typeface="HG丸ｺﾞｼｯｸM-PRO" panose="020F0600000000000000" pitchFamily="50" charset="-128"/>
                <a:ea typeface="HG丸ｺﾞｼｯｸM-PRO" panose="020F0600000000000000" pitchFamily="50" charset="-128"/>
                <a:cs typeface="Times New Roman" pitchFamily="18" charset="0"/>
              </a:rPr>
              <a:t>【</a:t>
            </a: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電話</a:t>
            </a:r>
            <a:r>
              <a:rPr lang="en-US" altLang="ja-JP" sz="1200" dirty="0">
                <a:latin typeface="HG丸ｺﾞｼｯｸM-PRO" panose="020F0600000000000000" pitchFamily="50" charset="-128"/>
                <a:ea typeface="HG丸ｺﾞｼｯｸM-PRO" panose="020F0600000000000000" pitchFamily="50" charset="-128"/>
                <a:cs typeface="Times New Roman" pitchFamily="18" charset="0"/>
              </a:rPr>
              <a:t>】</a:t>
            </a: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土・日・祝日を除く平日午前８時３０分から午後５時まで</a:t>
            </a:r>
          </a:p>
          <a:p>
            <a:pPr lvl="0" algn="ctr" eaLnBrk="0" fontAlgn="base" hangingPunct="0">
              <a:spcBef>
                <a:spcPct val="0"/>
              </a:spcBef>
              <a:spcAft>
                <a:spcPct val="0"/>
              </a:spcAft>
            </a:pPr>
            <a:r>
              <a:rPr lang="en-US" altLang="ja-JP" sz="1200" dirty="0">
                <a:latin typeface="HG丸ｺﾞｼｯｸM-PRO" panose="020F0600000000000000" pitchFamily="50" charset="-128"/>
                <a:ea typeface="HG丸ｺﾞｼｯｸM-PRO" panose="020F0600000000000000" pitchFamily="50" charset="-128"/>
                <a:cs typeface="Times New Roman" pitchFamily="18" charset="0"/>
              </a:rPr>
              <a:t>【</a:t>
            </a: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メール</a:t>
            </a:r>
            <a:r>
              <a:rPr lang="en-US" altLang="ja-JP" sz="1200" dirty="0">
                <a:latin typeface="HG丸ｺﾞｼｯｸM-PRO" panose="020F0600000000000000" pitchFamily="50" charset="-128"/>
                <a:ea typeface="HG丸ｺﾞｼｯｸM-PRO" panose="020F0600000000000000" pitchFamily="50" charset="-128"/>
                <a:cs typeface="Times New Roman" pitchFamily="18" charset="0"/>
              </a:rPr>
              <a:t>】</a:t>
            </a: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　件名「家事ヘルパー・家事サポーター研修申込」</a:t>
            </a:r>
            <a:endParaRPr lang="en-US" altLang="ja-JP" sz="1200" dirty="0">
              <a:latin typeface="HG丸ｺﾞｼｯｸM-PRO" panose="020F0600000000000000" pitchFamily="50" charset="-128"/>
              <a:ea typeface="HG丸ｺﾞｼｯｸM-PRO" panose="020F0600000000000000" pitchFamily="50" charset="-128"/>
              <a:cs typeface="Times New Roman" pitchFamily="18" charset="0"/>
            </a:endParaRPr>
          </a:p>
          <a:p>
            <a:pPr lvl="0" algn="ctr" eaLnBrk="0" fontAlgn="base" hangingPunct="0">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Times New Roman" pitchFamily="18" charset="0"/>
              </a:rPr>
              <a:t>本文「氏名・住所・連絡先」を記入</a:t>
            </a:r>
          </a:p>
        </p:txBody>
      </p:sp>
      <p:sp>
        <p:nvSpPr>
          <p:cNvPr id="1222" name="直線 117"/>
          <p:cNvSpPr/>
          <p:nvPr/>
        </p:nvSpPr>
        <p:spPr>
          <a:xfrm>
            <a:off x="2241178" y="4307540"/>
            <a:ext cx="3500860" cy="0"/>
          </a:xfrm>
          <a:prstGeom prst="line">
            <a:avLst/>
          </a:prstGeom>
          <a:ln w="9525" cap="flat" cmpd="sng" algn="ctr">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sp>
    </p:spTree>
    <p:extLst>
      <p:ext uri="{BB962C8B-B14F-4D97-AF65-F5344CB8AC3E}">
        <p14:creationId xmlns:p14="http://schemas.microsoft.com/office/powerpoint/2010/main" val="653274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617</Words>
  <Application>Microsoft Office PowerPoint</Application>
  <PresentationFormat>A4 210 x 297 mm</PresentationFormat>
  <Paragraphs>78</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705723@city.hamura.tokyo.jp</cp:lastModifiedBy>
  <cp:revision>9</cp:revision>
  <cp:lastPrinted>2023-10-17T07:36:41Z</cp:lastPrinted>
  <dcterms:created xsi:type="dcterms:W3CDTF">2023-10-12T08:02:19Z</dcterms:created>
  <dcterms:modified xsi:type="dcterms:W3CDTF">2023-10-17T07:36:43Z</dcterms:modified>
</cp:coreProperties>
</file>